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700"/>
    <a:srgbClr val="E03C31"/>
    <a:srgbClr val="0411FF"/>
    <a:srgbClr val="FFA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4"/>
    <p:restoredTop sz="94627"/>
  </p:normalViewPr>
  <p:slideViewPr>
    <p:cSldViewPr snapToGrid="0" snapToObjects="1">
      <p:cViewPr>
        <p:scale>
          <a:sx n="170" d="100"/>
          <a:sy n="170" d="100"/>
        </p:scale>
        <p:origin x="14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1B262-0BBC-8E44-ADF4-27A8D2E2A7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DE214-A403-144F-A29C-D685F101BF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EB745-92C1-EB4F-9CCB-93D162B21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12C96-C1EA-3947-9B9D-0B3528777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17E02-316A-E345-9627-DC9BA1B73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83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7E1CF-515C-CB44-9508-8C3DA316E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D8BEE3-564B-D945-8C48-DC3B307A8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6321D-0A6E-3240-A239-12876F770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2DF9F-BA1D-E64A-95D7-B6E05AD3D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35095-DA65-0B45-8123-E425EBF18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6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B94097-5A48-B44F-97F1-E60BAC8578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6CA7D6-0036-5544-97C4-29AC3DA27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23ECD-CB27-9B4C-A831-A5B88051E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5B445-791A-5E49-A1BB-113D6A375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020FB-F4CC-784D-A327-ECF75AE81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A42E-5868-9D45-A9CE-CA8537AEF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30E96-FB08-3C44-9F9F-EC115FB20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0E299-D5E0-0D4F-A64B-37AFAB114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14E26-09AF-4146-B586-2E9A3ED8F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CC97A-0A49-7C48-8EAF-E70A9EEFE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3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AE67E-7D76-B74D-83DB-3C41ADB71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4B9F5E-21A9-4D40-9A3B-42AE55780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1DF43-5030-924F-92FD-181777C16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6ABE6-2A5E-A443-B32D-470DED725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B28DB-A943-4242-81E6-0874EE848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66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450C9-21E4-6A4C-AC38-73F11B89D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1362D-3EF7-1341-B273-720CE1E1B9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DAA408-B434-334A-AD8D-4CC40FA36D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38EBA2-6463-CD4F-8D72-F8D6F7F82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6A3BEE-E713-2F4A-8F4A-5E7EDF3F2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9B8B3-03F5-844F-A6A7-1C48987DE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60C6A-C123-8046-8E87-7E7F8C289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0A3EB-9CA4-5549-B48B-863D0C908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80A9BF-2C6A-2947-A5CC-10D0BE365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D1DCB6-EF80-444E-B2D4-EAD7EAFA28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BC8B-F93F-864D-9BDC-C0F5A3468F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9CBB2F-B7BC-9648-A2E6-A3FCF9EDC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301567-2837-1544-8B13-37C8623E2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583908-4BEB-584E-8454-DEFAFB8D6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91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8975A-8380-2744-8130-3069FACE7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4CB2B3-EAB5-564C-89CB-10DDE278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96622-5D4A-B640-90D3-97731F1CF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F5A9D-2D47-924D-A310-612F0F59B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9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5FA778-8826-B144-A94F-FD38389D1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FFA3F7-9A2A-F54D-B0CD-636B2D37E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76CF4B-54DE-5D41-B5A8-C5219B941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1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2E66B-950D-8648-8CC6-3DED40B48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62802-FF61-3A4A-94C6-0C94B47F7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8589C9-4139-F548-9390-5835788E5C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C8A580-9505-5C4A-979B-3B4065C77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5FCDB8-6E5C-CE4C-A3D6-494FADC55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BED13E-C7FC-1441-BFF5-872FEE601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14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E69D6-3D50-2246-BB59-8440C19CB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8A826E-6B46-3E40-B094-D03FE17C78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12A8B0-60EB-E746-AE32-CCC9DA01A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9D3E7-9A30-EB41-860A-D4A1158A0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8DCE8-43D8-4A45-A367-6C3DA420F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B5F67B-6449-CF48-888D-2E8B04508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62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E26A07-D0E7-484F-B241-423457539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7C6E2-806E-444B-BB8D-72313CE40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C3387-4A63-2244-9B8C-CFB6F05ACA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8F83E-AE69-3845-992F-3279632D13A4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360CE-8D84-B843-92A7-B5973DF2A4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4DE63-D43B-C143-829B-B93077AD0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F4920-F606-3E4F-B355-616350148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6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interest.fr/pin/566749934353960838/" TargetMode="External"/><Relationship Id="rId13" Type="http://schemas.openxmlformats.org/officeDocument/2006/relationships/image" Target="../media/image4.jpeg"/><Relationship Id="rId3" Type="http://schemas.openxmlformats.org/officeDocument/2006/relationships/hyperlink" Target="https://www.pinterest.fr/pin/566749934353961247/" TargetMode="External"/><Relationship Id="rId7" Type="http://schemas.openxmlformats.org/officeDocument/2006/relationships/image" Target="../media/image1.jpeg"/><Relationship Id="rId12" Type="http://schemas.openxmlformats.org/officeDocument/2006/relationships/hyperlink" Target="https://www.pinterest.fr/pin/566749934353961220/" TargetMode="External"/><Relationship Id="rId17" Type="http://schemas.openxmlformats.org/officeDocument/2006/relationships/image" Target="../media/image8.jpeg"/><Relationship Id="rId2" Type="http://schemas.openxmlformats.org/officeDocument/2006/relationships/hyperlink" Target="https://www.pinterest.fr/pin/566749934353961225/" TargetMode="Externa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interest.fr/pin/566749934353956914/" TargetMode="External"/><Relationship Id="rId11" Type="http://schemas.openxmlformats.org/officeDocument/2006/relationships/image" Target="../media/image3.jpeg"/><Relationship Id="rId5" Type="http://schemas.openxmlformats.org/officeDocument/2006/relationships/hyperlink" Target="https://www.pinterest.fr/pin/566749934353956900/" TargetMode="External"/><Relationship Id="rId15" Type="http://schemas.openxmlformats.org/officeDocument/2006/relationships/image" Target="../media/image6.jpeg"/><Relationship Id="rId10" Type="http://schemas.openxmlformats.org/officeDocument/2006/relationships/hyperlink" Target="https://www.pinterest.fr/pin/566749934353961206/" TargetMode="External"/><Relationship Id="rId4" Type="http://schemas.openxmlformats.org/officeDocument/2006/relationships/hyperlink" Target="https://www.pinterest.fr/pin/566749934353956910/" TargetMode="External"/><Relationship Id="rId9" Type="http://schemas.openxmlformats.org/officeDocument/2006/relationships/image" Target="../media/image2.jpeg"/><Relationship Id="rId1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165DE-F626-5747-AF44-58E10DE43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Alliance4Impact Logo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109CB-C045-0F48-881D-95FF8AB87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Colour</a:t>
            </a:r>
            <a:r>
              <a:rPr lang="en-US" dirty="0"/>
              <a:t> </a:t>
            </a:r>
            <a:endParaRPr lang="en-GB" dirty="0">
              <a:hlinkClick r:id="rId2"/>
            </a:endParaRPr>
          </a:p>
          <a:p>
            <a:r>
              <a:rPr lang="en-US" dirty="0"/>
              <a:t>scheme &amp; tone</a:t>
            </a:r>
            <a:endParaRPr lang="en-GB" dirty="0">
              <a:hlinkClick r:id="rId3"/>
            </a:endParaRPr>
          </a:p>
          <a:p>
            <a:endParaRPr lang="en-GB" dirty="0">
              <a:hlinkClick r:id="rId4"/>
            </a:endParaRPr>
          </a:p>
          <a:p>
            <a:endParaRPr lang="en-GB" dirty="0">
              <a:hlinkClick r:id="rId5"/>
            </a:endParaRPr>
          </a:p>
          <a:p>
            <a:endParaRPr lang="en-US" dirty="0"/>
          </a:p>
        </p:txBody>
      </p:sp>
      <p:pic>
        <p:nvPicPr>
          <p:cNvPr id="4" name="Picture 2" descr=" ">
            <a:hlinkClick r:id="rId6"/>
            <a:extLst>
              <a:ext uri="{FF2B5EF4-FFF2-40B4-BE49-F238E27FC236}">
                <a16:creationId xmlns:a16="http://schemas.microsoft.com/office/drawing/2014/main" id="{23D55FCB-CE5C-F047-8B2A-09D4FF14C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0340" y="195749"/>
            <a:ext cx="1386351" cy="20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obalt and orange More">
            <a:hlinkClick r:id="rId8"/>
            <a:extLst>
              <a:ext uri="{FF2B5EF4-FFF2-40B4-BE49-F238E27FC236}">
                <a16:creationId xmlns:a16="http://schemas.microsoft.com/office/drawing/2014/main" id="{F8BFF74E-D320-FE4E-BC85-ACE5852DA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4734" y="3609803"/>
            <a:ext cx="1471958" cy="228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amblin Artist Grade Oil Colors - Cadmium Red Light - 37ml">
            <a:hlinkClick r:id="rId10"/>
            <a:extLst>
              <a:ext uri="{FF2B5EF4-FFF2-40B4-BE49-F238E27FC236}">
                <a16:creationId xmlns:a16="http://schemas.microsoft.com/office/drawing/2014/main" id="{14C36AD2-DD43-B34D-9341-716D79BB7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772" y="2405602"/>
            <a:ext cx="1391335" cy="110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azzle your guests with this regal color palette, Pantone's royal blue.">
            <a:hlinkClick r:id="rId12"/>
            <a:extLst>
              <a:ext uri="{FF2B5EF4-FFF2-40B4-BE49-F238E27FC236}">
                <a16:creationId xmlns:a16="http://schemas.microsoft.com/office/drawing/2014/main" id="{EB499F3C-4C70-A246-871E-AF8B1A999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392" y="2387875"/>
            <a:ext cx="897640" cy="126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leu royal, la couleur de l'année 2014 selon Pantone #bleu #blue #color">
            <a:hlinkClick r:id="rId2"/>
            <a:extLst>
              <a:ext uri="{FF2B5EF4-FFF2-40B4-BE49-F238E27FC236}">
                <a16:creationId xmlns:a16="http://schemas.microsoft.com/office/drawing/2014/main" id="{1DA1C891-F004-2840-9EF0-79D13495B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030" y="2407349"/>
            <a:ext cx="705671" cy="1261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Orange &amp; Blue">
            <a:hlinkClick r:id="rId4"/>
            <a:extLst>
              <a:ext uri="{FF2B5EF4-FFF2-40B4-BE49-F238E27FC236}">
                <a16:creationId xmlns:a16="http://schemas.microsoft.com/office/drawing/2014/main" id="{23211430-5E86-DC46-A716-B45FC4FEB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259" y="193501"/>
            <a:ext cx="1598773" cy="205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utumn in Blue and Orange - Chinese Lanterns in cobalt blue vase - Beautiful!">
            <a:hlinkClick r:id="rId5"/>
            <a:extLst>
              <a:ext uri="{FF2B5EF4-FFF2-40B4-BE49-F238E27FC236}">
                <a16:creationId xmlns:a16="http://schemas.microsoft.com/office/drawing/2014/main" id="{B0F5942A-1112-D34B-B304-553A9B92E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260" y="3782404"/>
            <a:ext cx="1598773" cy="211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Pantone 179 C">
            <a:hlinkClick r:id="rId3"/>
            <a:extLst>
              <a:ext uri="{FF2B5EF4-FFF2-40B4-BE49-F238E27FC236}">
                <a16:creationId xmlns:a16="http://schemas.microsoft.com/office/drawing/2014/main" id="{E2EEC1AE-D67D-3444-872D-91FC38BD0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819" y="2475961"/>
            <a:ext cx="691995" cy="103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177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24A2A6-673A-2A4D-A2E7-F5C235481EBF}"/>
              </a:ext>
            </a:extLst>
          </p:cNvPr>
          <p:cNvSpPr txBox="1"/>
          <p:nvPr/>
        </p:nvSpPr>
        <p:spPr>
          <a:xfrm>
            <a:off x="1168873" y="1594884"/>
            <a:ext cx="4385221" cy="1938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" pitchFamily="2" charset="0"/>
                <a:cs typeface="Times New Roman" panose="02020603050405020304" pitchFamily="18" charset="0"/>
              </a:rPr>
              <a:t>A</a:t>
            </a:r>
            <a:r>
              <a:rPr lang="en-US" sz="1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" pitchFamily="2" charset="0"/>
                <a:cs typeface="Times New Roman" panose="02020603050405020304" pitchFamily="18" charset="0"/>
              </a:rPr>
              <a:t>4</a:t>
            </a:r>
            <a:r>
              <a:rPr lang="en-US" sz="1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59B74C-1BEE-0F4B-ACB3-39B798407F64}"/>
              </a:ext>
            </a:extLst>
          </p:cNvPr>
          <p:cNvCxnSpPr>
            <a:cxnSpLocks/>
          </p:cNvCxnSpPr>
          <p:nvPr/>
        </p:nvCxnSpPr>
        <p:spPr>
          <a:xfrm>
            <a:off x="3293220" y="3845045"/>
            <a:ext cx="2556742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6123788-06EF-A342-A798-ED169DF1609F}"/>
              </a:ext>
            </a:extLst>
          </p:cNvPr>
          <p:cNvSpPr/>
          <p:nvPr/>
        </p:nvSpPr>
        <p:spPr>
          <a:xfrm>
            <a:off x="6055859" y="3788149"/>
            <a:ext cx="121657" cy="113792"/>
          </a:xfrm>
          <a:prstGeom prst="ellipse">
            <a:avLst/>
          </a:prstGeom>
          <a:solidFill>
            <a:srgbClr val="E03C3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7519192-77CD-974F-9C22-BDBA7C8D9F3C}"/>
              </a:ext>
            </a:extLst>
          </p:cNvPr>
          <p:cNvCxnSpPr>
            <a:cxnSpLocks/>
          </p:cNvCxnSpPr>
          <p:nvPr/>
        </p:nvCxnSpPr>
        <p:spPr>
          <a:xfrm>
            <a:off x="2663513" y="3845045"/>
            <a:ext cx="405525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618A124-1325-654E-B2E9-F13AED6BA8E4}"/>
              </a:ext>
            </a:extLst>
          </p:cNvPr>
          <p:cNvCxnSpPr>
            <a:cxnSpLocks/>
          </p:cNvCxnSpPr>
          <p:nvPr/>
        </p:nvCxnSpPr>
        <p:spPr>
          <a:xfrm>
            <a:off x="2200363" y="3845045"/>
            <a:ext cx="243315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E568DA-A6B0-3240-BE27-994EA636246B}"/>
              </a:ext>
            </a:extLst>
          </p:cNvPr>
          <p:cNvCxnSpPr>
            <a:cxnSpLocks/>
          </p:cNvCxnSpPr>
          <p:nvPr/>
        </p:nvCxnSpPr>
        <p:spPr>
          <a:xfrm>
            <a:off x="1360267" y="3845045"/>
            <a:ext cx="81105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AB4F7DA-B701-E747-9273-F099594167E9}"/>
              </a:ext>
            </a:extLst>
          </p:cNvPr>
          <p:cNvCxnSpPr>
            <a:cxnSpLocks/>
          </p:cNvCxnSpPr>
          <p:nvPr/>
        </p:nvCxnSpPr>
        <p:spPr>
          <a:xfrm>
            <a:off x="1782508" y="3845045"/>
            <a:ext cx="162210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47F6ED9-5174-364F-8899-5899E97A2D79}"/>
              </a:ext>
            </a:extLst>
          </p:cNvPr>
          <p:cNvSpPr txBox="1"/>
          <p:nvPr/>
        </p:nvSpPr>
        <p:spPr>
          <a:xfrm>
            <a:off x="4460488" y="981307"/>
            <a:ext cx="2429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Simple, clean and direct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67B54E-BC83-D74E-92B7-4E866F3A1E60}"/>
              </a:ext>
            </a:extLst>
          </p:cNvPr>
          <p:cNvSpPr txBox="1"/>
          <p:nvPr/>
        </p:nvSpPr>
        <p:spPr>
          <a:xfrm>
            <a:off x="1181149" y="4552713"/>
            <a:ext cx="1887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Andy Andrea</a:t>
            </a:r>
          </a:p>
          <a:p>
            <a:r>
              <a:rPr lang="en-US" dirty="0"/>
              <a:t>Executive Director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5D47B6-2E3B-CC46-8F06-C8798D17881B}"/>
              </a:ext>
            </a:extLst>
          </p:cNvPr>
          <p:cNvSpPr txBox="1"/>
          <p:nvPr/>
        </p:nvSpPr>
        <p:spPr>
          <a:xfrm>
            <a:off x="1168873" y="5142396"/>
            <a:ext cx="355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Andy.Andrea@Alliance4Impact.com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3B9207-A028-B041-A3AD-E5D413C49338}"/>
              </a:ext>
            </a:extLst>
          </p:cNvPr>
          <p:cNvSpPr txBox="1"/>
          <p:nvPr/>
        </p:nvSpPr>
        <p:spPr>
          <a:xfrm>
            <a:off x="1171513" y="5511728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+33 611 534 483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582D92E-6DD7-D344-88C4-339C9A5EA96D}"/>
              </a:ext>
            </a:extLst>
          </p:cNvPr>
          <p:cNvSpPr txBox="1"/>
          <p:nvPr/>
        </p:nvSpPr>
        <p:spPr>
          <a:xfrm>
            <a:off x="1181149" y="5824412"/>
            <a:ext cx="2410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37-39 Rue de Vermont, </a:t>
            </a:r>
          </a:p>
          <a:p>
            <a:r>
              <a:rPr lang="fr-FR" dirty="0"/>
              <a:t>1202 Geneva, </a:t>
            </a:r>
          </a:p>
          <a:p>
            <a:r>
              <a:rPr lang="fr-FR" dirty="0" err="1"/>
              <a:t>Switzerland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855BA9-5936-2746-A807-2E7F17BF4F20}"/>
              </a:ext>
            </a:extLst>
          </p:cNvPr>
          <p:cNvSpPr txBox="1"/>
          <p:nvPr/>
        </p:nvSpPr>
        <p:spPr>
          <a:xfrm>
            <a:off x="6889551" y="2136580"/>
            <a:ext cx="3328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Alliance4Impact</a:t>
            </a:r>
          </a:p>
          <a:p>
            <a:r>
              <a:rPr lang="en-US" dirty="0"/>
              <a:t>Facilitating collaboration for good</a:t>
            </a:r>
          </a:p>
        </p:txBody>
      </p:sp>
    </p:spTree>
    <p:extLst>
      <p:ext uri="{BB962C8B-B14F-4D97-AF65-F5344CB8AC3E}">
        <p14:creationId xmlns:p14="http://schemas.microsoft.com/office/powerpoint/2010/main" val="3791685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24A2A6-673A-2A4D-A2E7-F5C235481EBF}"/>
              </a:ext>
            </a:extLst>
          </p:cNvPr>
          <p:cNvSpPr txBox="1"/>
          <p:nvPr/>
        </p:nvSpPr>
        <p:spPr>
          <a:xfrm>
            <a:off x="1168873" y="1594884"/>
            <a:ext cx="4385221" cy="1938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" pitchFamily="2" charset="0"/>
                <a:cs typeface="Times New Roman" panose="02020603050405020304" pitchFamily="18" charset="0"/>
              </a:rPr>
              <a:t>A</a:t>
            </a:r>
            <a:r>
              <a:rPr lang="en-US" sz="1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" pitchFamily="2" charset="0"/>
                <a:cs typeface="Times New Roman" panose="02020603050405020304" pitchFamily="18" charset="0"/>
              </a:rPr>
              <a:t>4</a:t>
            </a:r>
            <a:r>
              <a:rPr lang="en-US" sz="1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59B74C-1BEE-0F4B-ACB3-39B798407F64}"/>
              </a:ext>
            </a:extLst>
          </p:cNvPr>
          <p:cNvCxnSpPr>
            <a:cxnSpLocks/>
          </p:cNvCxnSpPr>
          <p:nvPr/>
        </p:nvCxnSpPr>
        <p:spPr>
          <a:xfrm>
            <a:off x="1239568" y="3496468"/>
            <a:ext cx="2556742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6123788-06EF-A342-A798-ED169DF1609F}"/>
              </a:ext>
            </a:extLst>
          </p:cNvPr>
          <p:cNvSpPr/>
          <p:nvPr/>
        </p:nvSpPr>
        <p:spPr>
          <a:xfrm>
            <a:off x="5072652" y="3442811"/>
            <a:ext cx="121657" cy="113792"/>
          </a:xfrm>
          <a:prstGeom prst="ellipse">
            <a:avLst/>
          </a:prstGeom>
          <a:solidFill>
            <a:srgbClr val="E03C3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7519192-77CD-974F-9C22-BDBA7C8D9F3C}"/>
              </a:ext>
            </a:extLst>
          </p:cNvPr>
          <p:cNvCxnSpPr>
            <a:cxnSpLocks/>
          </p:cNvCxnSpPr>
          <p:nvPr/>
        </p:nvCxnSpPr>
        <p:spPr>
          <a:xfrm>
            <a:off x="3894798" y="3496468"/>
            <a:ext cx="405525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618A124-1325-654E-B2E9-F13AED6BA8E4}"/>
              </a:ext>
            </a:extLst>
          </p:cNvPr>
          <p:cNvCxnSpPr>
            <a:cxnSpLocks/>
          </p:cNvCxnSpPr>
          <p:nvPr/>
        </p:nvCxnSpPr>
        <p:spPr>
          <a:xfrm>
            <a:off x="4388479" y="3496468"/>
            <a:ext cx="243315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E568DA-A6B0-3240-BE27-994EA636246B}"/>
              </a:ext>
            </a:extLst>
          </p:cNvPr>
          <p:cNvCxnSpPr>
            <a:cxnSpLocks/>
          </p:cNvCxnSpPr>
          <p:nvPr/>
        </p:nvCxnSpPr>
        <p:spPr>
          <a:xfrm>
            <a:off x="4905441" y="3496468"/>
            <a:ext cx="81105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AB4F7DA-B701-E747-9273-F099594167E9}"/>
              </a:ext>
            </a:extLst>
          </p:cNvPr>
          <p:cNvCxnSpPr>
            <a:cxnSpLocks/>
          </p:cNvCxnSpPr>
          <p:nvPr/>
        </p:nvCxnSpPr>
        <p:spPr>
          <a:xfrm>
            <a:off x="4686688" y="3496468"/>
            <a:ext cx="162210" cy="0"/>
          </a:xfrm>
          <a:prstGeom prst="line">
            <a:avLst/>
          </a:prstGeom>
          <a:ln w="123825">
            <a:solidFill>
              <a:srgbClr val="0411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C306D49-F23F-6543-A0C3-A0C66FDDD81F}"/>
              </a:ext>
            </a:extLst>
          </p:cNvPr>
          <p:cNvSpPr txBox="1"/>
          <p:nvPr/>
        </p:nvSpPr>
        <p:spPr>
          <a:xfrm>
            <a:off x="1181149" y="4552713"/>
            <a:ext cx="1887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Andy Andrea</a:t>
            </a:r>
          </a:p>
          <a:p>
            <a:r>
              <a:rPr lang="en-US" dirty="0"/>
              <a:t>Executive Director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254432-B929-724F-9657-FE5813D7B3BB}"/>
              </a:ext>
            </a:extLst>
          </p:cNvPr>
          <p:cNvSpPr txBox="1"/>
          <p:nvPr/>
        </p:nvSpPr>
        <p:spPr>
          <a:xfrm>
            <a:off x="1168873" y="5142396"/>
            <a:ext cx="355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Andy.Andrea@Alliance4Impact.com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E2476A-B7DF-8F46-862F-19BEFE85C27F}"/>
              </a:ext>
            </a:extLst>
          </p:cNvPr>
          <p:cNvSpPr txBox="1"/>
          <p:nvPr/>
        </p:nvSpPr>
        <p:spPr>
          <a:xfrm>
            <a:off x="1171513" y="5511728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+33 611 534 483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CDA878-DBA0-F942-A8F4-6B2595CE588A}"/>
              </a:ext>
            </a:extLst>
          </p:cNvPr>
          <p:cNvSpPr txBox="1"/>
          <p:nvPr/>
        </p:nvSpPr>
        <p:spPr>
          <a:xfrm>
            <a:off x="6889551" y="2136580"/>
            <a:ext cx="3328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Alliance4Impact</a:t>
            </a:r>
          </a:p>
          <a:p>
            <a:r>
              <a:rPr lang="en-US" dirty="0"/>
              <a:t>Facilitating collaboration for good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7F6ED9-5174-364F-8899-5899E97A2D79}"/>
              </a:ext>
            </a:extLst>
          </p:cNvPr>
          <p:cNvSpPr txBox="1"/>
          <p:nvPr/>
        </p:nvSpPr>
        <p:spPr>
          <a:xfrm>
            <a:off x="4460488" y="981307"/>
            <a:ext cx="2570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(Simple, clean and direct)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C827C7-5C17-BF47-8245-CDFA2D5B1289}"/>
              </a:ext>
            </a:extLst>
          </p:cNvPr>
          <p:cNvSpPr txBox="1"/>
          <p:nvPr/>
        </p:nvSpPr>
        <p:spPr>
          <a:xfrm>
            <a:off x="1181149" y="5824412"/>
            <a:ext cx="2410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37-39 Rue de Vermont, </a:t>
            </a:r>
          </a:p>
          <a:p>
            <a:r>
              <a:rPr lang="fr-FR" dirty="0"/>
              <a:t>1202 Geneva, </a:t>
            </a:r>
          </a:p>
          <a:p>
            <a:r>
              <a:rPr lang="fr-FR" dirty="0" err="1"/>
              <a:t>Switzerland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832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24A2A6-673A-2A4D-A2E7-F5C235481EBF}"/>
              </a:ext>
            </a:extLst>
          </p:cNvPr>
          <p:cNvSpPr txBox="1"/>
          <p:nvPr/>
        </p:nvSpPr>
        <p:spPr>
          <a:xfrm>
            <a:off x="1116407" y="1602387"/>
            <a:ext cx="4385221" cy="1938991"/>
          </a:xfrm>
          <a:prstGeom prst="rect">
            <a:avLst/>
          </a:prstGeom>
          <a:solidFill>
            <a:srgbClr val="0411FF"/>
          </a:solidFill>
        </p:spPr>
        <p:txBody>
          <a:bodyPr wrap="square" rtlCol="0">
            <a:spAutoFit/>
          </a:bodyPr>
          <a:lstStyle/>
          <a:p>
            <a:r>
              <a:rPr lang="en-US" sz="1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" pitchFamily="2" charset="0"/>
                <a:cs typeface="Times New Roman" panose="02020603050405020304" pitchFamily="18" charset="0"/>
              </a:rPr>
              <a:t>A</a:t>
            </a:r>
            <a:r>
              <a:rPr lang="en-US" sz="1200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" pitchFamily="2" charset="0"/>
                <a:cs typeface="Times New Roman" panose="02020603050405020304" pitchFamily="18" charset="0"/>
              </a:rPr>
              <a:t>4</a:t>
            </a:r>
            <a:r>
              <a:rPr lang="en-US" sz="1200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6123788-06EF-A342-A798-ED169DF1609F}"/>
              </a:ext>
            </a:extLst>
          </p:cNvPr>
          <p:cNvSpPr/>
          <p:nvPr/>
        </p:nvSpPr>
        <p:spPr>
          <a:xfrm>
            <a:off x="4190460" y="2322385"/>
            <a:ext cx="540055" cy="498993"/>
          </a:xfrm>
          <a:prstGeom prst="ellipse">
            <a:avLst/>
          </a:prstGeom>
          <a:solidFill>
            <a:srgbClr val="E03C3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D11D97-E32A-0140-BF94-83029DEB1BF5}"/>
              </a:ext>
            </a:extLst>
          </p:cNvPr>
          <p:cNvSpPr txBox="1"/>
          <p:nvPr/>
        </p:nvSpPr>
        <p:spPr>
          <a:xfrm>
            <a:off x="6889551" y="981307"/>
            <a:ext cx="227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sure I like this one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3F6E27-48A7-E446-B747-830D48F7B2C6}"/>
              </a:ext>
            </a:extLst>
          </p:cNvPr>
          <p:cNvSpPr txBox="1"/>
          <p:nvPr/>
        </p:nvSpPr>
        <p:spPr>
          <a:xfrm>
            <a:off x="1181149" y="4552713"/>
            <a:ext cx="1887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Andy Andrea</a:t>
            </a:r>
          </a:p>
          <a:p>
            <a:r>
              <a:rPr lang="en-US" dirty="0"/>
              <a:t>Executive Director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BBF3A6-7C09-874C-BC99-8F60EA6194FA}"/>
              </a:ext>
            </a:extLst>
          </p:cNvPr>
          <p:cNvSpPr txBox="1"/>
          <p:nvPr/>
        </p:nvSpPr>
        <p:spPr>
          <a:xfrm>
            <a:off x="1168873" y="5142396"/>
            <a:ext cx="355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Andy.Andrea@Alliance4Impact.com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957C9F-34F5-7B46-BE56-847EBAAC9FF4}"/>
              </a:ext>
            </a:extLst>
          </p:cNvPr>
          <p:cNvSpPr txBox="1"/>
          <p:nvPr/>
        </p:nvSpPr>
        <p:spPr>
          <a:xfrm>
            <a:off x="1171513" y="5511728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+33 611 534 483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12BACE-9E6F-5247-9761-BF8E15352A65}"/>
              </a:ext>
            </a:extLst>
          </p:cNvPr>
          <p:cNvSpPr txBox="1"/>
          <p:nvPr/>
        </p:nvSpPr>
        <p:spPr>
          <a:xfrm>
            <a:off x="1181149" y="5824412"/>
            <a:ext cx="2410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37-39 Rue de Vermont, </a:t>
            </a:r>
          </a:p>
          <a:p>
            <a:r>
              <a:rPr lang="fr-FR" dirty="0"/>
              <a:t>1202 Geneva, </a:t>
            </a:r>
          </a:p>
          <a:p>
            <a:r>
              <a:rPr lang="fr-FR" dirty="0" err="1"/>
              <a:t>Switzerland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5391C8-F9DF-1A45-87BB-BB223281473B}"/>
              </a:ext>
            </a:extLst>
          </p:cNvPr>
          <p:cNvSpPr txBox="1"/>
          <p:nvPr/>
        </p:nvSpPr>
        <p:spPr>
          <a:xfrm>
            <a:off x="6814600" y="3938436"/>
            <a:ext cx="3328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Alliance4Impact</a:t>
            </a:r>
          </a:p>
          <a:p>
            <a:r>
              <a:rPr lang="en-US" dirty="0"/>
              <a:t>Facilitating collaboration for good</a:t>
            </a:r>
          </a:p>
        </p:txBody>
      </p:sp>
    </p:spTree>
    <p:extLst>
      <p:ext uri="{BB962C8B-B14F-4D97-AF65-F5344CB8AC3E}">
        <p14:creationId xmlns:p14="http://schemas.microsoft.com/office/powerpoint/2010/main" val="3664943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13073</TotalTime>
  <Words>117</Words>
  <Application>Microsoft Macintosh PowerPoint</Application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Helvetica</vt:lpstr>
      <vt:lpstr>Times New Roman</vt:lpstr>
      <vt:lpstr>Office Theme</vt:lpstr>
      <vt:lpstr>Alliance4Impact Logo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Andy Andrea</dc:creator>
  <cp:keywords/>
  <dc:description/>
  <cp:lastModifiedBy>Andy Andrea</cp:lastModifiedBy>
  <cp:revision>11</cp:revision>
  <dcterms:created xsi:type="dcterms:W3CDTF">2018-10-06T09:40:35Z</dcterms:created>
  <dcterms:modified xsi:type="dcterms:W3CDTF">2018-10-17T15:37:41Z</dcterms:modified>
  <cp:category/>
</cp:coreProperties>
</file>